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lbert Sans" pitchFamily="2" charset="77"/>
      <p:regular r:id="rId16"/>
      <p:bold r:id="rId17"/>
      <p:italic r:id="rId18"/>
      <p:boldItalic r:id="rId19"/>
    </p:embeddedFont>
    <p:embeddedFont>
      <p:font typeface="Elsie" panose="02000000000000000000" pitchFamily="2" charset="77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1347BC-AB37-46F6-A73C-14F4BF499BAA}">
  <a:tblStyle styleId="{D21347BC-AB37-46F6-A73C-14F4BF499B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7"/>
  </p:normalViewPr>
  <p:slideViewPr>
    <p:cSldViewPr snapToGrid="0">
      <p:cViewPr varScale="1">
        <p:scale>
          <a:sx n="135" d="100"/>
          <a:sy n="135" d="100"/>
        </p:scale>
        <p:origin x="168" y="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403c0cd5a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403c0cd5a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403c0cd5a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403c0cd5a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403c0cd5a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403c0cd5af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79297f6f4e_2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79297f6f4e_2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79297f6f4e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79297f6f4e_2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79297f6f4e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79297f6f4e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79297f6f4e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79297f6f4e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78dd1e321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78dd1e3212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03c0cd5a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403c0cd5a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403c0cd5a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403c0cd5a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403c0cd5a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403c0cd5a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403c0cd5a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403c0cd5a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69800" y="1034675"/>
            <a:ext cx="5804400" cy="181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669800" y="3423550"/>
            <a:ext cx="5804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1771200" y="1613863"/>
            <a:ext cx="56016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1771200" y="3162438"/>
            <a:ext cx="56016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hasCustomPrompt="1"/>
          </p:nvPr>
        </p:nvSpPr>
        <p:spPr>
          <a:xfrm>
            <a:off x="1895480" y="1396625"/>
            <a:ext cx="1114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2" hasCustomPrompt="1"/>
          </p:nvPr>
        </p:nvSpPr>
        <p:spPr>
          <a:xfrm>
            <a:off x="4015966" y="1396625"/>
            <a:ext cx="1114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3" hasCustomPrompt="1"/>
          </p:nvPr>
        </p:nvSpPr>
        <p:spPr>
          <a:xfrm>
            <a:off x="6134312" y="1396625"/>
            <a:ext cx="1114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" hasCustomPrompt="1"/>
          </p:nvPr>
        </p:nvSpPr>
        <p:spPr>
          <a:xfrm>
            <a:off x="1895480" y="2805025"/>
            <a:ext cx="1114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5" hasCustomPrompt="1"/>
          </p:nvPr>
        </p:nvSpPr>
        <p:spPr>
          <a:xfrm>
            <a:off x="4015966" y="2805025"/>
            <a:ext cx="1114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6" hasCustomPrompt="1"/>
          </p:nvPr>
        </p:nvSpPr>
        <p:spPr>
          <a:xfrm>
            <a:off x="6134312" y="2805025"/>
            <a:ext cx="1114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1431980" y="1990025"/>
            <a:ext cx="2041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3552466" y="1990025"/>
            <a:ext cx="2041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5670812" y="1990025"/>
            <a:ext cx="2041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1431993" y="3398425"/>
            <a:ext cx="2041200" cy="80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3552477" y="3398425"/>
            <a:ext cx="2041200" cy="80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5670820" y="3398425"/>
            <a:ext cx="2041200" cy="80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grpSp>
        <p:nvGrpSpPr>
          <p:cNvPr id="101" name="Google Shape;101;p13"/>
          <p:cNvGrpSpPr/>
          <p:nvPr/>
        </p:nvGrpSpPr>
        <p:grpSpPr>
          <a:xfrm>
            <a:off x="319434" y="1602875"/>
            <a:ext cx="197700" cy="2279650"/>
            <a:chOff x="319434" y="1213925"/>
            <a:chExt cx="197700" cy="2279650"/>
          </a:xfrm>
        </p:grpSpPr>
        <p:sp>
          <p:nvSpPr>
            <p:cNvPr id="102" name="Google Shape;102;p13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3" name="Google Shape;103;p13"/>
            <p:cNvCxnSpPr/>
            <p:nvPr/>
          </p:nvCxnSpPr>
          <p:spPr>
            <a:xfrm>
              <a:off x="418275" y="121392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418275" y="253477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5" name="Google Shape;105;p13"/>
          <p:cNvGrpSpPr/>
          <p:nvPr/>
        </p:nvGrpSpPr>
        <p:grpSpPr>
          <a:xfrm>
            <a:off x="8629034" y="1602875"/>
            <a:ext cx="197700" cy="2279650"/>
            <a:chOff x="319434" y="1213925"/>
            <a:chExt cx="197700" cy="2279650"/>
          </a:xfrm>
        </p:grpSpPr>
        <p:sp>
          <p:nvSpPr>
            <p:cNvPr id="106" name="Google Shape;106;p13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" name="Google Shape;107;p13"/>
            <p:cNvCxnSpPr/>
            <p:nvPr/>
          </p:nvCxnSpPr>
          <p:spPr>
            <a:xfrm>
              <a:off x="418275" y="121392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418275" y="253477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7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14"/>
          <p:cNvGrpSpPr/>
          <p:nvPr/>
        </p:nvGrpSpPr>
        <p:grpSpPr>
          <a:xfrm>
            <a:off x="8629034" y="1602875"/>
            <a:ext cx="197700" cy="2279650"/>
            <a:chOff x="319434" y="1213925"/>
            <a:chExt cx="197700" cy="2279650"/>
          </a:xfrm>
        </p:grpSpPr>
        <p:sp>
          <p:nvSpPr>
            <p:cNvPr id="114" name="Google Shape;114;p14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" name="Google Shape;115;p14"/>
            <p:cNvCxnSpPr/>
            <p:nvPr/>
          </p:nvCxnSpPr>
          <p:spPr>
            <a:xfrm>
              <a:off x="418275" y="121392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14"/>
            <p:cNvCxnSpPr/>
            <p:nvPr/>
          </p:nvCxnSpPr>
          <p:spPr>
            <a:xfrm>
              <a:off x="418275" y="253477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1" name="Google Shape;121;p15"/>
          <p:cNvGrpSpPr/>
          <p:nvPr/>
        </p:nvGrpSpPr>
        <p:grpSpPr>
          <a:xfrm>
            <a:off x="327234" y="379450"/>
            <a:ext cx="8436616" cy="4426753"/>
            <a:chOff x="327234" y="379450"/>
            <a:chExt cx="8436616" cy="4426753"/>
          </a:xfrm>
        </p:grpSpPr>
        <p:cxnSp>
          <p:nvCxnSpPr>
            <p:cNvPr id="122" name="Google Shape;122;p15"/>
            <p:cNvCxnSpPr/>
            <p:nvPr/>
          </p:nvCxnSpPr>
          <p:spPr>
            <a:xfrm>
              <a:off x="6775450" y="379450"/>
              <a:ext cx="1988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3" name="Google Shape;123;p15"/>
            <p:cNvSpPr/>
            <p:nvPr/>
          </p:nvSpPr>
          <p:spPr>
            <a:xfrm>
              <a:off x="327234" y="4608503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16"/>
          <p:cNvGrpSpPr/>
          <p:nvPr/>
        </p:nvGrpSpPr>
        <p:grpSpPr>
          <a:xfrm>
            <a:off x="319434" y="1602875"/>
            <a:ext cx="197700" cy="2279650"/>
            <a:chOff x="319434" y="1213925"/>
            <a:chExt cx="197700" cy="2279650"/>
          </a:xfrm>
        </p:grpSpPr>
        <p:sp>
          <p:nvSpPr>
            <p:cNvPr id="129" name="Google Shape;129;p16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0" name="Google Shape;130;p16"/>
            <p:cNvCxnSpPr/>
            <p:nvPr/>
          </p:nvCxnSpPr>
          <p:spPr>
            <a:xfrm>
              <a:off x="418275" y="121392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16"/>
            <p:cNvCxnSpPr/>
            <p:nvPr/>
          </p:nvCxnSpPr>
          <p:spPr>
            <a:xfrm>
              <a:off x="418275" y="253477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7704000" cy="24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7" name="Google Shape;137;p17"/>
          <p:cNvGrpSpPr/>
          <p:nvPr/>
        </p:nvGrpSpPr>
        <p:grpSpPr>
          <a:xfrm>
            <a:off x="3365325" y="4582409"/>
            <a:ext cx="2413350" cy="197700"/>
            <a:chOff x="3365325" y="4582409"/>
            <a:chExt cx="2413350" cy="197700"/>
          </a:xfrm>
        </p:grpSpPr>
        <p:sp>
          <p:nvSpPr>
            <p:cNvPr id="138" name="Google Shape;138;p17"/>
            <p:cNvSpPr/>
            <p:nvPr/>
          </p:nvSpPr>
          <p:spPr>
            <a:xfrm>
              <a:off x="4473159" y="45824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9" name="Google Shape;139;p17"/>
            <p:cNvCxnSpPr/>
            <p:nvPr/>
          </p:nvCxnSpPr>
          <p:spPr>
            <a:xfrm>
              <a:off x="3365325" y="4695525"/>
              <a:ext cx="969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7"/>
            <p:cNvCxnSpPr/>
            <p:nvPr/>
          </p:nvCxnSpPr>
          <p:spPr>
            <a:xfrm>
              <a:off x="4809675" y="4695525"/>
              <a:ext cx="969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1" name="Google Shape;141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7704000" cy="9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18"/>
          <p:cNvGrpSpPr/>
          <p:nvPr/>
        </p:nvGrpSpPr>
        <p:grpSpPr>
          <a:xfrm>
            <a:off x="3365325" y="4582409"/>
            <a:ext cx="2413350" cy="197700"/>
            <a:chOff x="3365325" y="4582409"/>
            <a:chExt cx="2413350" cy="197700"/>
          </a:xfrm>
        </p:grpSpPr>
        <p:sp>
          <p:nvSpPr>
            <p:cNvPr id="147" name="Google Shape;147;p18"/>
            <p:cNvSpPr/>
            <p:nvPr/>
          </p:nvSpPr>
          <p:spPr>
            <a:xfrm>
              <a:off x="4473159" y="45824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8" name="Google Shape;148;p18"/>
            <p:cNvCxnSpPr/>
            <p:nvPr/>
          </p:nvCxnSpPr>
          <p:spPr>
            <a:xfrm>
              <a:off x="3365325" y="4695525"/>
              <a:ext cx="969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8"/>
            <p:cNvCxnSpPr/>
            <p:nvPr/>
          </p:nvCxnSpPr>
          <p:spPr>
            <a:xfrm>
              <a:off x="4809675" y="4695525"/>
              <a:ext cx="969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subTitle" idx="1"/>
          </p:nvPr>
        </p:nvSpPr>
        <p:spPr>
          <a:xfrm>
            <a:off x="2905950" y="3891200"/>
            <a:ext cx="3402600" cy="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2905950" y="3173900"/>
            <a:ext cx="3402600" cy="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>
            <a:spLocks noGrp="1"/>
          </p:cNvSpPr>
          <p:nvPr>
            <p:ph type="pic" idx="2"/>
          </p:nvPr>
        </p:nvSpPr>
        <p:spPr>
          <a:xfrm>
            <a:off x="350400" y="333637"/>
            <a:ext cx="2438400" cy="448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9"/>
          <p:cNvSpPr>
            <a:spLocks noGrp="1"/>
          </p:cNvSpPr>
          <p:nvPr>
            <p:ph type="pic" idx="3"/>
          </p:nvPr>
        </p:nvSpPr>
        <p:spPr>
          <a:xfrm>
            <a:off x="2941188" y="333637"/>
            <a:ext cx="3332100" cy="2771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9"/>
          <p:cNvSpPr>
            <a:spLocks noGrp="1"/>
          </p:cNvSpPr>
          <p:nvPr>
            <p:ph type="pic" idx="4"/>
          </p:nvPr>
        </p:nvSpPr>
        <p:spPr>
          <a:xfrm>
            <a:off x="6425700" y="321562"/>
            <a:ext cx="2438400" cy="448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"/>
          </p:nvPr>
        </p:nvSpPr>
        <p:spPr>
          <a:xfrm>
            <a:off x="3854051" y="4027475"/>
            <a:ext cx="4851600" cy="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3854051" y="3310175"/>
            <a:ext cx="4851600" cy="7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>
            <a:spLocks noGrp="1"/>
          </p:cNvSpPr>
          <p:nvPr>
            <p:ph type="pic" idx="2"/>
          </p:nvPr>
        </p:nvSpPr>
        <p:spPr>
          <a:xfrm>
            <a:off x="3054576" y="327600"/>
            <a:ext cx="5651100" cy="2945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20"/>
          <p:cNvSpPr>
            <a:spLocks noGrp="1"/>
          </p:cNvSpPr>
          <p:nvPr>
            <p:ph type="pic" idx="3"/>
          </p:nvPr>
        </p:nvSpPr>
        <p:spPr>
          <a:xfrm>
            <a:off x="438276" y="327600"/>
            <a:ext cx="2438400" cy="448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41106" y="2705343"/>
            <a:ext cx="33873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084956" y="1608057"/>
            <a:ext cx="129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>
            <a:spLocks noGrp="1"/>
          </p:cNvSpPr>
          <p:nvPr>
            <p:ph type="pic" idx="3"/>
          </p:nvPr>
        </p:nvSpPr>
        <p:spPr>
          <a:xfrm>
            <a:off x="5011994" y="602401"/>
            <a:ext cx="3166500" cy="3938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1"/>
          </p:nvPr>
        </p:nvSpPr>
        <p:spPr>
          <a:xfrm>
            <a:off x="870396" y="1837125"/>
            <a:ext cx="2383800" cy="82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2"/>
          </p:nvPr>
        </p:nvSpPr>
        <p:spPr>
          <a:xfrm>
            <a:off x="870396" y="2661200"/>
            <a:ext cx="2383800" cy="12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3"/>
          </p:nvPr>
        </p:nvSpPr>
        <p:spPr>
          <a:xfrm>
            <a:off x="3380100" y="2661200"/>
            <a:ext cx="2383800" cy="12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4"/>
          </p:nvPr>
        </p:nvSpPr>
        <p:spPr>
          <a:xfrm>
            <a:off x="5889804" y="2661200"/>
            <a:ext cx="2383800" cy="12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5"/>
          </p:nvPr>
        </p:nvSpPr>
        <p:spPr>
          <a:xfrm>
            <a:off x="3380100" y="1837125"/>
            <a:ext cx="2383800" cy="82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subTitle" idx="6"/>
          </p:nvPr>
        </p:nvSpPr>
        <p:spPr>
          <a:xfrm>
            <a:off x="5889804" y="1837125"/>
            <a:ext cx="2383800" cy="82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957912" y="1549225"/>
            <a:ext cx="328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957912" y="2034025"/>
            <a:ext cx="3287100" cy="90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4898988" y="2034025"/>
            <a:ext cx="3287100" cy="90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957912" y="3423950"/>
            <a:ext cx="3287100" cy="90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subTitle" idx="5"/>
          </p:nvPr>
        </p:nvSpPr>
        <p:spPr>
          <a:xfrm>
            <a:off x="4898988" y="3423950"/>
            <a:ext cx="3287100" cy="90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6"/>
          </p:nvPr>
        </p:nvSpPr>
        <p:spPr>
          <a:xfrm>
            <a:off x="957912" y="2939150"/>
            <a:ext cx="328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7"/>
          </p:nvPr>
        </p:nvSpPr>
        <p:spPr>
          <a:xfrm>
            <a:off x="4898986" y="1549225"/>
            <a:ext cx="328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8"/>
          </p:nvPr>
        </p:nvSpPr>
        <p:spPr>
          <a:xfrm>
            <a:off x="4898986" y="2939150"/>
            <a:ext cx="328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grpSp>
        <p:nvGrpSpPr>
          <p:cNvPr id="187" name="Google Shape;187;p22"/>
          <p:cNvGrpSpPr/>
          <p:nvPr/>
        </p:nvGrpSpPr>
        <p:grpSpPr>
          <a:xfrm flipH="1">
            <a:off x="327234" y="379450"/>
            <a:ext cx="8436616" cy="4426753"/>
            <a:chOff x="327234" y="379450"/>
            <a:chExt cx="8436616" cy="4426753"/>
          </a:xfrm>
        </p:grpSpPr>
        <p:cxnSp>
          <p:nvCxnSpPr>
            <p:cNvPr id="188" name="Google Shape;188;p22"/>
            <p:cNvCxnSpPr/>
            <p:nvPr/>
          </p:nvCxnSpPr>
          <p:spPr>
            <a:xfrm>
              <a:off x="6775450" y="379450"/>
              <a:ext cx="1988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9" name="Google Shape;189;p22"/>
            <p:cNvSpPr/>
            <p:nvPr/>
          </p:nvSpPr>
          <p:spPr>
            <a:xfrm>
              <a:off x="327234" y="4608503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ubTitle" idx="1"/>
          </p:nvPr>
        </p:nvSpPr>
        <p:spPr>
          <a:xfrm>
            <a:off x="750452" y="1882668"/>
            <a:ext cx="2504400" cy="94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subTitle" idx="2"/>
          </p:nvPr>
        </p:nvSpPr>
        <p:spPr>
          <a:xfrm>
            <a:off x="3319798" y="1882668"/>
            <a:ext cx="2504400" cy="94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3"/>
          </p:nvPr>
        </p:nvSpPr>
        <p:spPr>
          <a:xfrm>
            <a:off x="5889144" y="1882668"/>
            <a:ext cx="2504400" cy="94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subTitle" idx="4"/>
          </p:nvPr>
        </p:nvSpPr>
        <p:spPr>
          <a:xfrm>
            <a:off x="750450" y="3484200"/>
            <a:ext cx="2504400" cy="94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subTitle" idx="5"/>
          </p:nvPr>
        </p:nvSpPr>
        <p:spPr>
          <a:xfrm>
            <a:off x="3319798" y="3484200"/>
            <a:ext cx="2504400" cy="94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subTitle" idx="6"/>
          </p:nvPr>
        </p:nvSpPr>
        <p:spPr>
          <a:xfrm>
            <a:off x="5889145" y="3484200"/>
            <a:ext cx="2504400" cy="94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ubTitle" idx="7"/>
          </p:nvPr>
        </p:nvSpPr>
        <p:spPr>
          <a:xfrm>
            <a:off x="745200" y="1384325"/>
            <a:ext cx="25044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8"/>
          </p:nvPr>
        </p:nvSpPr>
        <p:spPr>
          <a:xfrm>
            <a:off x="3319800" y="1384325"/>
            <a:ext cx="25044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ubTitle" idx="9"/>
          </p:nvPr>
        </p:nvSpPr>
        <p:spPr>
          <a:xfrm>
            <a:off x="5894400" y="1384325"/>
            <a:ext cx="25044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subTitle" idx="13"/>
          </p:nvPr>
        </p:nvSpPr>
        <p:spPr>
          <a:xfrm>
            <a:off x="745200" y="2981478"/>
            <a:ext cx="25044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subTitle" idx="14"/>
          </p:nvPr>
        </p:nvSpPr>
        <p:spPr>
          <a:xfrm>
            <a:off x="3319798" y="2981478"/>
            <a:ext cx="25044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5"/>
          </p:nvPr>
        </p:nvSpPr>
        <p:spPr>
          <a:xfrm>
            <a:off x="5894400" y="2981400"/>
            <a:ext cx="25044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grpSp>
        <p:nvGrpSpPr>
          <p:cNvPr id="206" name="Google Shape;206;p23"/>
          <p:cNvGrpSpPr/>
          <p:nvPr/>
        </p:nvGrpSpPr>
        <p:grpSpPr>
          <a:xfrm>
            <a:off x="319434" y="1602875"/>
            <a:ext cx="197700" cy="2279650"/>
            <a:chOff x="319434" y="1213925"/>
            <a:chExt cx="197700" cy="2279650"/>
          </a:xfrm>
        </p:grpSpPr>
        <p:sp>
          <p:nvSpPr>
            <p:cNvPr id="207" name="Google Shape;207;p23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8" name="Google Shape;208;p23"/>
            <p:cNvCxnSpPr/>
            <p:nvPr/>
          </p:nvCxnSpPr>
          <p:spPr>
            <a:xfrm>
              <a:off x="418275" y="121392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23"/>
            <p:cNvCxnSpPr/>
            <p:nvPr/>
          </p:nvCxnSpPr>
          <p:spPr>
            <a:xfrm>
              <a:off x="418275" y="253477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0" name="Google Shape;210;p23"/>
          <p:cNvGrpSpPr/>
          <p:nvPr/>
        </p:nvGrpSpPr>
        <p:grpSpPr>
          <a:xfrm>
            <a:off x="8629034" y="1602875"/>
            <a:ext cx="197700" cy="2279650"/>
            <a:chOff x="319434" y="1213925"/>
            <a:chExt cx="197700" cy="2279650"/>
          </a:xfrm>
        </p:grpSpPr>
        <p:sp>
          <p:nvSpPr>
            <p:cNvPr id="211" name="Google Shape;211;p23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2" name="Google Shape;212;p23"/>
            <p:cNvCxnSpPr/>
            <p:nvPr/>
          </p:nvCxnSpPr>
          <p:spPr>
            <a:xfrm>
              <a:off x="418275" y="121392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23"/>
            <p:cNvCxnSpPr/>
            <p:nvPr/>
          </p:nvCxnSpPr>
          <p:spPr>
            <a:xfrm>
              <a:off x="418275" y="253477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4" name="Google Shape;214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ctrTitle"/>
          </p:nvPr>
        </p:nvSpPr>
        <p:spPr>
          <a:xfrm>
            <a:off x="2429925" y="753138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1"/>
          </p:nvPr>
        </p:nvSpPr>
        <p:spPr>
          <a:xfrm>
            <a:off x="2425050" y="1787863"/>
            <a:ext cx="42939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19" name="Google Shape;219;p24"/>
          <p:cNvGrpSpPr/>
          <p:nvPr/>
        </p:nvGrpSpPr>
        <p:grpSpPr>
          <a:xfrm rot="10800000" flipH="1">
            <a:off x="327234" y="379450"/>
            <a:ext cx="8436616" cy="4426753"/>
            <a:chOff x="327234" y="379450"/>
            <a:chExt cx="8436616" cy="4426753"/>
          </a:xfrm>
        </p:grpSpPr>
        <p:cxnSp>
          <p:nvCxnSpPr>
            <p:cNvPr id="220" name="Google Shape;220;p24"/>
            <p:cNvCxnSpPr/>
            <p:nvPr/>
          </p:nvCxnSpPr>
          <p:spPr>
            <a:xfrm>
              <a:off x="6775450" y="379450"/>
              <a:ext cx="1988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1" name="Google Shape;221;p24"/>
            <p:cNvSpPr/>
            <p:nvPr/>
          </p:nvSpPr>
          <p:spPr>
            <a:xfrm>
              <a:off x="327234" y="4608503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4"/>
          <p:cNvSpPr txBox="1"/>
          <p:nvPr/>
        </p:nvSpPr>
        <p:spPr>
          <a:xfrm>
            <a:off x="2429925" y="2881688"/>
            <a:ext cx="42840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lang="en" sz="1000" b="1" u="sng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lang="en" sz="1000" b="1" u="sng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10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and infographics &amp; images by </a:t>
            </a:r>
            <a:r>
              <a:rPr lang="en" sz="1000" b="1" u="sng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23" name="Google Shape;223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25"/>
          <p:cNvGrpSpPr/>
          <p:nvPr/>
        </p:nvGrpSpPr>
        <p:grpSpPr>
          <a:xfrm>
            <a:off x="327234" y="379450"/>
            <a:ext cx="8436616" cy="4426753"/>
            <a:chOff x="327234" y="379450"/>
            <a:chExt cx="8436616" cy="4426753"/>
          </a:xfrm>
        </p:grpSpPr>
        <p:cxnSp>
          <p:nvCxnSpPr>
            <p:cNvPr id="227" name="Google Shape;227;p25"/>
            <p:cNvCxnSpPr/>
            <p:nvPr/>
          </p:nvCxnSpPr>
          <p:spPr>
            <a:xfrm>
              <a:off x="6775450" y="379450"/>
              <a:ext cx="1988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8" name="Google Shape;228;p25"/>
            <p:cNvSpPr/>
            <p:nvPr/>
          </p:nvSpPr>
          <p:spPr>
            <a:xfrm>
              <a:off x="327234" y="4608503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26"/>
          <p:cNvGrpSpPr/>
          <p:nvPr/>
        </p:nvGrpSpPr>
        <p:grpSpPr>
          <a:xfrm>
            <a:off x="319434" y="1602875"/>
            <a:ext cx="197700" cy="2279650"/>
            <a:chOff x="319434" y="1213925"/>
            <a:chExt cx="197700" cy="2279650"/>
          </a:xfrm>
        </p:grpSpPr>
        <p:sp>
          <p:nvSpPr>
            <p:cNvPr id="233" name="Google Shape;233;p26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" name="Google Shape;234;p26"/>
            <p:cNvCxnSpPr/>
            <p:nvPr/>
          </p:nvCxnSpPr>
          <p:spPr>
            <a:xfrm>
              <a:off x="418275" y="121392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26"/>
            <p:cNvCxnSpPr/>
            <p:nvPr/>
          </p:nvCxnSpPr>
          <p:spPr>
            <a:xfrm>
              <a:off x="418275" y="253477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" name="Google Shape;236;p26"/>
          <p:cNvGrpSpPr/>
          <p:nvPr/>
        </p:nvGrpSpPr>
        <p:grpSpPr>
          <a:xfrm>
            <a:off x="8629034" y="1602875"/>
            <a:ext cx="197700" cy="2279650"/>
            <a:chOff x="319434" y="1213925"/>
            <a:chExt cx="197700" cy="2279650"/>
          </a:xfrm>
        </p:grpSpPr>
        <p:sp>
          <p:nvSpPr>
            <p:cNvPr id="237" name="Google Shape;237;p26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8" name="Google Shape;238;p26"/>
            <p:cNvCxnSpPr/>
            <p:nvPr/>
          </p:nvCxnSpPr>
          <p:spPr>
            <a:xfrm>
              <a:off x="418275" y="121392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26"/>
            <p:cNvCxnSpPr/>
            <p:nvPr/>
          </p:nvCxnSpPr>
          <p:spPr>
            <a:xfrm>
              <a:off x="418275" y="253477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0" name="Google Shape;240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327234" y="379450"/>
            <a:ext cx="8436616" cy="4426753"/>
            <a:chOff x="327234" y="379450"/>
            <a:chExt cx="8436616" cy="4426753"/>
          </a:xfrm>
        </p:grpSpPr>
        <p:cxnSp>
          <p:nvCxnSpPr>
            <p:cNvPr id="24" name="Google Shape;24;p4"/>
            <p:cNvCxnSpPr/>
            <p:nvPr/>
          </p:nvCxnSpPr>
          <p:spPr>
            <a:xfrm>
              <a:off x="6775450" y="379450"/>
              <a:ext cx="1988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5;p4"/>
            <p:cNvSpPr/>
            <p:nvPr/>
          </p:nvSpPr>
          <p:spPr>
            <a:xfrm>
              <a:off x="327234" y="4608503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489364" y="1593175"/>
            <a:ext cx="2731500" cy="87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4923136" y="1593175"/>
            <a:ext cx="2731500" cy="87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0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24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489364" y="2464625"/>
            <a:ext cx="27315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923136" y="2464625"/>
            <a:ext cx="27315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327234" y="379450"/>
            <a:ext cx="8436616" cy="4426753"/>
            <a:chOff x="327234" y="379450"/>
            <a:chExt cx="8436616" cy="4426753"/>
          </a:xfrm>
        </p:grpSpPr>
        <p:cxnSp>
          <p:nvCxnSpPr>
            <p:cNvPr id="35" name="Google Shape;35;p5"/>
            <p:cNvCxnSpPr/>
            <p:nvPr/>
          </p:nvCxnSpPr>
          <p:spPr>
            <a:xfrm>
              <a:off x="6775450" y="379450"/>
              <a:ext cx="1988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" name="Google Shape;36;p5"/>
            <p:cNvSpPr/>
            <p:nvPr/>
          </p:nvSpPr>
          <p:spPr>
            <a:xfrm>
              <a:off x="327234" y="4608503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394700" y="445025"/>
            <a:ext cx="302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3365325" y="4582409"/>
            <a:ext cx="2413350" cy="197700"/>
            <a:chOff x="3365325" y="4582409"/>
            <a:chExt cx="2413350" cy="197700"/>
          </a:xfrm>
        </p:grpSpPr>
        <p:sp>
          <p:nvSpPr>
            <p:cNvPr id="42" name="Google Shape;42;p6"/>
            <p:cNvSpPr/>
            <p:nvPr/>
          </p:nvSpPr>
          <p:spPr>
            <a:xfrm>
              <a:off x="4473159" y="45824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" name="Google Shape;43;p6"/>
            <p:cNvCxnSpPr/>
            <p:nvPr/>
          </p:nvCxnSpPr>
          <p:spPr>
            <a:xfrm>
              <a:off x="3365325" y="4695525"/>
              <a:ext cx="969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6"/>
            <p:cNvCxnSpPr/>
            <p:nvPr/>
          </p:nvCxnSpPr>
          <p:spPr>
            <a:xfrm>
              <a:off x="4809675" y="4695525"/>
              <a:ext cx="969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138300" y="705150"/>
            <a:ext cx="4290600" cy="12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138300" y="1948350"/>
            <a:ext cx="4290600" cy="2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715088" y="602401"/>
            <a:ext cx="3166500" cy="3938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51" name="Google Shape;51;p7"/>
          <p:cNvGrpSpPr/>
          <p:nvPr/>
        </p:nvGrpSpPr>
        <p:grpSpPr>
          <a:xfrm>
            <a:off x="5900450" y="4608503"/>
            <a:ext cx="2873884" cy="197700"/>
            <a:chOff x="1653525" y="2970747"/>
            <a:chExt cx="2873884" cy="197700"/>
          </a:xfrm>
        </p:grpSpPr>
        <p:sp>
          <p:nvSpPr>
            <p:cNvPr id="52" name="Google Shape;52;p7"/>
            <p:cNvSpPr/>
            <p:nvPr/>
          </p:nvSpPr>
          <p:spPr>
            <a:xfrm>
              <a:off x="4329709" y="2970747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" name="Google Shape;53;p7"/>
            <p:cNvCxnSpPr/>
            <p:nvPr/>
          </p:nvCxnSpPr>
          <p:spPr>
            <a:xfrm>
              <a:off x="1653525" y="3069600"/>
              <a:ext cx="2527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327234" y="379450"/>
            <a:ext cx="8436616" cy="4426753"/>
            <a:chOff x="327234" y="379450"/>
            <a:chExt cx="8436616" cy="4426753"/>
          </a:xfrm>
        </p:grpSpPr>
        <p:cxnSp>
          <p:nvCxnSpPr>
            <p:cNvPr id="59" name="Google Shape;59;p8"/>
            <p:cNvCxnSpPr/>
            <p:nvPr/>
          </p:nvCxnSpPr>
          <p:spPr>
            <a:xfrm>
              <a:off x="6775450" y="379450"/>
              <a:ext cx="1988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" name="Google Shape;60;p8"/>
            <p:cNvSpPr/>
            <p:nvPr/>
          </p:nvSpPr>
          <p:spPr>
            <a:xfrm>
              <a:off x="327234" y="4608503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189600" y="207750"/>
            <a:ext cx="8764800" cy="472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319434" y="1602875"/>
            <a:ext cx="197700" cy="2279650"/>
            <a:chOff x="319434" y="1213925"/>
            <a:chExt cx="197700" cy="2279650"/>
          </a:xfrm>
        </p:grpSpPr>
        <p:sp>
          <p:nvSpPr>
            <p:cNvPr id="67" name="Google Shape;67;p9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8" name="Google Shape;68;p9"/>
            <p:cNvCxnSpPr/>
            <p:nvPr/>
          </p:nvCxnSpPr>
          <p:spPr>
            <a:xfrm>
              <a:off x="418275" y="121392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9"/>
            <p:cNvCxnSpPr/>
            <p:nvPr/>
          </p:nvCxnSpPr>
          <p:spPr>
            <a:xfrm>
              <a:off x="418275" y="253477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" name="Google Shape;70;p9"/>
          <p:cNvGrpSpPr/>
          <p:nvPr/>
        </p:nvGrpSpPr>
        <p:grpSpPr>
          <a:xfrm>
            <a:off x="8629034" y="1602875"/>
            <a:ext cx="197700" cy="2279650"/>
            <a:chOff x="319434" y="1213925"/>
            <a:chExt cx="197700" cy="2279650"/>
          </a:xfrm>
        </p:grpSpPr>
        <p:sp>
          <p:nvSpPr>
            <p:cNvPr id="71" name="Google Shape;71;p9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9"/>
            <p:cNvCxnSpPr/>
            <p:nvPr/>
          </p:nvCxnSpPr>
          <p:spPr>
            <a:xfrm>
              <a:off x="418275" y="121392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9"/>
            <p:cNvCxnSpPr/>
            <p:nvPr/>
          </p:nvCxnSpPr>
          <p:spPr>
            <a:xfrm>
              <a:off x="418275" y="2534775"/>
              <a:ext cx="0" cy="9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-31650" y="-12150"/>
            <a:ext cx="9207300" cy="5167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20000" y="4035800"/>
            <a:ext cx="63243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 i="1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lbert Sans"/>
              <a:buChar char="●"/>
              <a:defRPr sz="12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lbert Sans"/>
              <a:buChar char="○"/>
              <a:defRPr sz="12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lbert Sans"/>
              <a:buChar char="■"/>
              <a:defRPr sz="12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lbert Sans"/>
              <a:buChar char="●"/>
              <a:defRPr sz="12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lbert Sans"/>
              <a:buChar char="○"/>
              <a:defRPr sz="12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lbert Sans"/>
              <a:buChar char="■"/>
              <a:defRPr sz="12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lbert Sans"/>
              <a:buChar char="●"/>
              <a:defRPr sz="12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lbert Sans"/>
              <a:buChar char="○"/>
              <a:defRPr sz="12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lbert Sans"/>
              <a:buChar char="■"/>
              <a:defRPr sz="12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r">
              <a:buNone/>
              <a:defRPr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lvl="2" algn="r">
              <a:buNone/>
              <a:defRPr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lvl="3" algn="r">
              <a:buNone/>
              <a:defRPr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lvl="4" algn="r">
              <a:buNone/>
              <a:defRPr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lvl="5" algn="r">
              <a:buNone/>
              <a:defRPr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lvl="6" algn="r">
              <a:buNone/>
              <a:defRPr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lvl="7" algn="r">
              <a:buNone/>
              <a:defRPr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lvl="8" algn="r">
              <a:buNone/>
              <a:defRPr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perovskite-info.com/researchers-fabricate-flexible-roll-roll-perovskite-solar-cells-167-efficienc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ctrTitle"/>
          </p:nvPr>
        </p:nvSpPr>
        <p:spPr>
          <a:xfrm>
            <a:off x="318075" y="908750"/>
            <a:ext cx="8415000" cy="25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Investigation of Flexible Perovskite Solar Cells for Space Applications </a:t>
            </a:r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subTitle" idx="1"/>
          </p:nvPr>
        </p:nvSpPr>
        <p:spPr>
          <a:xfrm>
            <a:off x="1669800" y="3798775"/>
            <a:ext cx="58044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Sierra Monreal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 State University</a:t>
            </a:r>
            <a:endParaRPr/>
          </a:p>
        </p:txBody>
      </p:sp>
      <p:grpSp>
        <p:nvGrpSpPr>
          <p:cNvPr id="247" name="Google Shape;247;p27"/>
          <p:cNvGrpSpPr/>
          <p:nvPr/>
        </p:nvGrpSpPr>
        <p:grpSpPr>
          <a:xfrm>
            <a:off x="1796975" y="3601078"/>
            <a:ext cx="5550050" cy="197700"/>
            <a:chOff x="1653525" y="2970747"/>
            <a:chExt cx="5550050" cy="197700"/>
          </a:xfrm>
        </p:grpSpPr>
        <p:sp>
          <p:nvSpPr>
            <p:cNvPr id="248" name="Google Shape;248;p27"/>
            <p:cNvSpPr/>
            <p:nvPr/>
          </p:nvSpPr>
          <p:spPr>
            <a:xfrm>
              <a:off x="4329709" y="2970747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9" name="Google Shape;249;p27"/>
            <p:cNvCxnSpPr/>
            <p:nvPr/>
          </p:nvCxnSpPr>
          <p:spPr>
            <a:xfrm>
              <a:off x="1653525" y="3069600"/>
              <a:ext cx="2527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27"/>
            <p:cNvCxnSpPr/>
            <p:nvPr/>
          </p:nvCxnSpPr>
          <p:spPr>
            <a:xfrm>
              <a:off x="4676375" y="3069600"/>
              <a:ext cx="2527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205500" y="308700"/>
            <a:ext cx="8733000" cy="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Result Interpretation- Bending + UVB</a:t>
            </a:r>
            <a:endParaRPr sz="2800"/>
          </a:p>
        </p:txBody>
      </p:sp>
      <p:pic>
        <p:nvPicPr>
          <p:cNvPr id="355" name="Google Shape;355;p36" title="Screenshot 2025-03-10 at 1.57.5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71" y="1016750"/>
            <a:ext cx="3920373" cy="31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6" title="Screenshot 2025-03-10 at 2.01.3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775" y="1106837"/>
            <a:ext cx="3964377" cy="292982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6"/>
          <p:cNvSpPr txBox="1"/>
          <p:nvPr/>
        </p:nvSpPr>
        <p:spPr>
          <a:xfrm>
            <a:off x="1654500" y="4009100"/>
            <a:ext cx="22173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19 (above): Bent + UV (tension) PSC over 96 hour period</a:t>
            </a:r>
            <a:endParaRPr sz="13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5578200" y="4036675"/>
            <a:ext cx="22173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19 (above): Bent + UV (compression) PSC over 96 hour period</a:t>
            </a:r>
            <a:endParaRPr sz="13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59" name="Google Shape;359;p36"/>
          <p:cNvSpPr txBox="1">
            <a:spLocks noGrp="1"/>
          </p:cNvSpPr>
          <p:nvPr>
            <p:ph type="sldNum" idx="12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title"/>
          </p:nvPr>
        </p:nvSpPr>
        <p:spPr>
          <a:xfrm>
            <a:off x="559950" y="289150"/>
            <a:ext cx="80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Future Plans </a:t>
            </a:r>
            <a:endParaRPr sz="2800"/>
          </a:p>
        </p:txBody>
      </p:sp>
      <p:grpSp>
        <p:nvGrpSpPr>
          <p:cNvPr id="365" name="Google Shape;365;p37"/>
          <p:cNvGrpSpPr/>
          <p:nvPr/>
        </p:nvGrpSpPr>
        <p:grpSpPr>
          <a:xfrm>
            <a:off x="319434" y="1966389"/>
            <a:ext cx="8355316" cy="840300"/>
            <a:chOff x="319434" y="1874350"/>
            <a:chExt cx="8355316" cy="840300"/>
          </a:xfrm>
        </p:grpSpPr>
        <p:sp>
          <p:nvSpPr>
            <p:cNvPr id="366" name="Google Shape;366;p37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7" name="Google Shape;367;p37"/>
            <p:cNvCxnSpPr/>
            <p:nvPr/>
          </p:nvCxnSpPr>
          <p:spPr>
            <a:xfrm>
              <a:off x="8674750" y="1874350"/>
              <a:ext cx="0" cy="840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8" name="Google Shape;368;p37"/>
          <p:cNvSpPr txBox="1"/>
          <p:nvPr/>
        </p:nvSpPr>
        <p:spPr>
          <a:xfrm>
            <a:off x="720000" y="999725"/>
            <a:ext cx="770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lbert Sans"/>
              <a:buChar char="●"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Complete more PL measurements to validate that compression is a more protective stressor than tension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lbert Sans"/>
              <a:buChar char="●"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Try dynamic bending cycles to see how it would compare to static bending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lbert Sans"/>
              <a:buChar char="●"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Construct devices incorporating flexible PSCs to evaluate their performance when encapsulated and protected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369" name="Google Shape;3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412914" y="2112038"/>
            <a:ext cx="2318175" cy="309084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7"/>
          <p:cNvSpPr txBox="1">
            <a:spLocks noGrp="1"/>
          </p:cNvSpPr>
          <p:nvPr>
            <p:ph type="sldNum" idx="12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Works Cited</a:t>
            </a:r>
            <a:endParaRPr sz="2800"/>
          </a:p>
        </p:txBody>
      </p:sp>
      <p:sp>
        <p:nvSpPr>
          <p:cNvPr id="376" name="Google Shape;376;p38"/>
          <p:cNvSpPr txBox="1"/>
          <p:nvPr/>
        </p:nvSpPr>
        <p:spPr>
          <a:xfrm>
            <a:off x="720000" y="999725"/>
            <a:ext cx="7704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1: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Peleg, Roni. Researchers Fabricate Flexible Roll-to-Roll Perovskite Solar Cells with 16.7% Efficiency, 16 Sept. 2022, https://perovskite-info.com/researchers-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fabricate-flexible-roll-roll-perovskite-solar-cells-167-efficiency.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2: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Penukula, Saivineeth. Measurement of Ionic Nature of Halide Perovskites, 2024.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77" name="Google Shape;377;p38"/>
          <p:cNvSpPr txBox="1">
            <a:spLocks noGrp="1"/>
          </p:cNvSpPr>
          <p:nvPr>
            <p:ph type="sldNum" idx="12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>
            <a:spLocks noGrp="1"/>
          </p:cNvSpPr>
          <p:nvPr>
            <p:ph type="ctrTitle"/>
          </p:nvPr>
        </p:nvSpPr>
        <p:spPr>
          <a:xfrm>
            <a:off x="2429925" y="753138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383" name="Google Shape;383;p39" title="Screenshot 2025-04-04 at 5.48.4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550" y="1750950"/>
            <a:ext cx="5091075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 txBox="1">
            <a:spLocks noGrp="1"/>
          </p:cNvSpPr>
          <p:nvPr>
            <p:ph type="subTitle" idx="1"/>
          </p:nvPr>
        </p:nvSpPr>
        <p:spPr>
          <a:xfrm>
            <a:off x="2541125" y="1676048"/>
            <a:ext cx="4293900" cy="20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Acknowledgements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Nicholas Rolston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Saivineeth Penukula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Rolston Labs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Desiree Crawl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ASU/NASA Space Grant Program</a:t>
            </a:r>
            <a:endParaRPr/>
          </a:p>
        </p:txBody>
      </p:sp>
      <p:pic>
        <p:nvPicPr>
          <p:cNvPr id="385" name="Google Shape;38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00" y="1884113"/>
            <a:ext cx="2134450" cy="22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2675" y="1676050"/>
            <a:ext cx="2057925" cy="274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9"/>
          <p:cNvSpPr txBox="1">
            <a:spLocks noGrp="1"/>
          </p:cNvSpPr>
          <p:nvPr>
            <p:ph type="sldNum" idx="12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88" name="Google Shape;388;p39"/>
          <p:cNvPicPr preferRelativeResize="0"/>
          <p:nvPr/>
        </p:nvPicPr>
        <p:blipFill rotWithShape="1">
          <a:blip r:embed="rId6">
            <a:alphaModFix/>
          </a:blip>
          <a:srcRect l="-4460" r="4460"/>
          <a:stretch/>
        </p:blipFill>
        <p:spPr>
          <a:xfrm>
            <a:off x="2940975" y="3129248"/>
            <a:ext cx="1631025" cy="169680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9"/>
          <p:cNvSpPr txBox="1">
            <a:spLocks noGrp="1"/>
          </p:cNvSpPr>
          <p:nvPr>
            <p:ph type="subTitle" idx="1"/>
          </p:nvPr>
        </p:nvSpPr>
        <p:spPr>
          <a:xfrm>
            <a:off x="4136925" y="3614650"/>
            <a:ext cx="29253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snmonrea@asu.edu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Flexible Perovskite Solar Cells (PSCs) can be used for a variety of applications</a:t>
            </a:r>
            <a:endParaRPr sz="28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4"/>
          </p:nvPr>
        </p:nvSpPr>
        <p:spPr>
          <a:xfrm>
            <a:off x="3238850" y="1517600"/>
            <a:ext cx="55032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lbert Sans"/>
              <a:buChar char="●"/>
            </a:pPr>
            <a:r>
              <a:rPr lang="en" sz="1400" dirty="0"/>
              <a:t>Offers a solution to current problems faced in a variety of areas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lbert Sans"/>
              <a:buChar char="○"/>
            </a:pPr>
            <a:r>
              <a:rPr lang="en" sz="1400" dirty="0"/>
              <a:t> space, wearable sensors, buildings, vehicles, etc.</a:t>
            </a:r>
            <a:endParaRPr sz="14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lbert Sans"/>
              <a:buChar char="●"/>
            </a:pPr>
            <a:r>
              <a:rPr lang="en" sz="1400" dirty="0"/>
              <a:t>Adaptable, low cost, lightweight, powerful, and transportable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1" dirty="0"/>
              <a:t>Research Goals:</a:t>
            </a:r>
            <a:r>
              <a:rPr lang="en" sz="1400" dirty="0"/>
              <a:t> Fabricate sustainable flexible perovskite solar cells, characterize their </a:t>
            </a:r>
            <a:r>
              <a:rPr lang="en" sz="1400"/>
              <a:t>electronic properties, and conduct stress tests that simulate environments in space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dirty="0"/>
              <a:t>This research also aims to translate the pre-existing knowledge of PSC fabrication on rigid substrates to flexible substrates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257" name="Google Shape;2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50" y="1565950"/>
            <a:ext cx="2745525" cy="18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 txBox="1"/>
          <p:nvPr/>
        </p:nvSpPr>
        <p:spPr>
          <a:xfrm>
            <a:off x="380550" y="3589075"/>
            <a:ext cx="274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1: Depiction of PSCs fabricated on flexible substrates</a:t>
            </a:r>
            <a:r>
              <a:rPr lang="en" u="sng" baseline="300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baseline="300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sldNum" idx="12"/>
          </p:nvPr>
        </p:nvSpPr>
        <p:spPr>
          <a:xfrm>
            <a:off x="8631659" y="48316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>
            <a:spLocks noGrp="1"/>
          </p:cNvSpPr>
          <p:nvPr>
            <p:ph type="subTitle" idx="7"/>
          </p:nvPr>
        </p:nvSpPr>
        <p:spPr>
          <a:xfrm>
            <a:off x="720000" y="1017725"/>
            <a:ext cx="2504400" cy="49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Relevance:</a:t>
            </a:r>
            <a:endParaRPr u="sng"/>
          </a:p>
        </p:txBody>
      </p:sp>
      <p:sp>
        <p:nvSpPr>
          <p:cNvPr id="265" name="Google Shape;265;p29"/>
          <p:cNvSpPr txBox="1">
            <a:spLocks noGrp="1"/>
          </p:cNvSpPr>
          <p:nvPr>
            <p:ph type="subTitle" idx="1"/>
          </p:nvPr>
        </p:nvSpPr>
        <p:spPr>
          <a:xfrm>
            <a:off x="720000" y="1397900"/>
            <a:ext cx="3481500" cy="17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Large absorption coefficient due to its crystal structure</a:t>
            </a:r>
            <a:endParaRPr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Previous research proves MAPI to be effective on rigid substrates </a:t>
            </a:r>
            <a:endParaRPr sz="1400"/>
          </a:p>
        </p:txBody>
      </p:sp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Methylammonium Lead Iodide (MAPbI3) Ink</a:t>
            </a:r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subTitle" idx="8"/>
          </p:nvPr>
        </p:nvSpPr>
        <p:spPr>
          <a:xfrm>
            <a:off x="6255400" y="1017725"/>
            <a:ext cx="2504400" cy="49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MAPI recipe:</a:t>
            </a:r>
            <a:endParaRPr u="sng"/>
          </a:p>
        </p:txBody>
      </p:sp>
      <p:sp>
        <p:nvSpPr>
          <p:cNvPr id="268" name="Google Shape;268;p29"/>
          <p:cNvSpPr txBox="1">
            <a:spLocks noGrp="1"/>
          </p:cNvSpPr>
          <p:nvPr>
            <p:ph type="subTitle" idx="2"/>
          </p:nvPr>
        </p:nvSpPr>
        <p:spPr>
          <a:xfrm>
            <a:off x="6309550" y="1397900"/>
            <a:ext cx="2396100" cy="27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Powder Precursors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•Methylammonium Iodide (MAI)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•Lead Iodide (PbI2)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Solvents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•DMF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•DMSO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Vortex spin vial until clear solution is formed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69" name="Google Shape;269;p29"/>
          <p:cNvPicPr preferRelativeResize="0"/>
          <p:nvPr/>
        </p:nvPicPr>
        <p:blipFill rotWithShape="1">
          <a:blip r:embed="rId3">
            <a:alphaModFix/>
          </a:blip>
          <a:srcRect b="2591"/>
          <a:stretch/>
        </p:blipFill>
        <p:spPr>
          <a:xfrm>
            <a:off x="720000" y="2571750"/>
            <a:ext cx="1752725" cy="21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/>
        </p:nvSpPr>
        <p:spPr>
          <a:xfrm>
            <a:off x="2592350" y="2835275"/>
            <a:ext cx="15537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lbert Sans"/>
                <a:ea typeface="Albert Sans"/>
                <a:cs typeface="Albert Sans"/>
                <a:sym typeface="Albert Sans"/>
              </a:rPr>
              <a:t>Figure 2 (left): Crystalline structure of Perovskites</a:t>
            </a:r>
            <a:r>
              <a:rPr lang="en" sz="1300" baseline="30000">
                <a:latin typeface="Albert Sans"/>
                <a:ea typeface="Albert Sans"/>
                <a:cs typeface="Albert Sans"/>
                <a:sym typeface="Albert Sans"/>
              </a:rPr>
              <a:t>2</a:t>
            </a:r>
            <a:endParaRPr sz="1300" baseline="30000"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271" name="Google Shape;271;p29"/>
          <p:cNvPicPr preferRelativeResize="0"/>
          <p:nvPr/>
        </p:nvPicPr>
        <p:blipFill rotWithShape="1">
          <a:blip r:embed="rId4">
            <a:alphaModFix/>
          </a:blip>
          <a:srcRect r="7800" b="7800"/>
          <a:stretch/>
        </p:blipFill>
        <p:spPr>
          <a:xfrm>
            <a:off x="4262824" y="1470525"/>
            <a:ext cx="1931250" cy="257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9"/>
          <p:cNvSpPr txBox="1"/>
          <p:nvPr/>
        </p:nvSpPr>
        <p:spPr>
          <a:xfrm>
            <a:off x="4265675" y="4027250"/>
            <a:ext cx="17997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Figure 3 (above): MAPI Ink</a:t>
            </a:r>
            <a:endParaRPr sz="1300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73" name="Google Shape;273;p29"/>
          <p:cNvSpPr txBox="1">
            <a:spLocks noGrp="1"/>
          </p:cNvSpPr>
          <p:nvPr>
            <p:ph type="sldNum" idx="12"/>
          </p:nvPr>
        </p:nvSpPr>
        <p:spPr>
          <a:xfrm>
            <a:off x="8647659" y="48225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205500" y="308700"/>
            <a:ext cx="87330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Fabrication of MAPI on 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Polyethylene Terephthalate (PET)</a:t>
            </a:r>
            <a:endParaRPr sz="2800"/>
          </a:p>
        </p:txBody>
      </p:sp>
      <p:graphicFrame>
        <p:nvGraphicFramePr>
          <p:cNvPr id="279" name="Google Shape;279;p30"/>
          <p:cNvGraphicFramePr/>
          <p:nvPr/>
        </p:nvGraphicFramePr>
        <p:xfrm>
          <a:off x="579900" y="1308600"/>
          <a:ext cx="8284100" cy="3507175"/>
        </p:xfrm>
        <a:graphic>
          <a:graphicData uri="http://schemas.openxmlformats.org/drawingml/2006/table">
            <a:tbl>
              <a:tblPr>
                <a:noFill/>
                <a:tableStyleId>{D21347BC-AB37-46F6-A73C-14F4BF499BAA}</a:tableStyleId>
              </a:tblPr>
              <a:tblGrid>
                <a:gridCol w="207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Elsie"/>
                          <a:ea typeface="Elsie"/>
                          <a:cs typeface="Elsie"/>
                          <a:sym typeface="Elsie"/>
                        </a:rPr>
                        <a:t>Sonication</a:t>
                      </a:r>
                      <a:endParaRPr sz="1600">
                        <a:solidFill>
                          <a:schemeClr val="lt2"/>
                        </a:solidFill>
                        <a:latin typeface="Elsie"/>
                        <a:ea typeface="Elsie"/>
                        <a:cs typeface="Elsie"/>
                        <a:sym typeface="Elsi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Elsie"/>
                          <a:ea typeface="Elsie"/>
                          <a:cs typeface="Elsie"/>
                          <a:sym typeface="Elsie"/>
                        </a:rPr>
                        <a:t>UVO Cleaner</a:t>
                      </a:r>
                      <a:endParaRPr sz="1600">
                        <a:solidFill>
                          <a:schemeClr val="lt2"/>
                        </a:solidFill>
                        <a:latin typeface="Elsie"/>
                        <a:ea typeface="Elsie"/>
                        <a:cs typeface="Elsie"/>
                        <a:sym typeface="Elsi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Elsie"/>
                          <a:ea typeface="Elsie"/>
                          <a:cs typeface="Elsie"/>
                          <a:sym typeface="Elsie"/>
                        </a:rPr>
                        <a:t>Spin Coating</a:t>
                      </a:r>
                      <a:endParaRPr sz="1600">
                        <a:solidFill>
                          <a:schemeClr val="lt2"/>
                        </a:solidFill>
                        <a:latin typeface="Elsie"/>
                        <a:ea typeface="Elsie"/>
                        <a:cs typeface="Elsie"/>
                        <a:sym typeface="Elsi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Elsie"/>
                          <a:ea typeface="Elsie"/>
                          <a:cs typeface="Elsie"/>
                          <a:sym typeface="Elsie"/>
                        </a:rPr>
                        <a:t>Annealing</a:t>
                      </a:r>
                      <a:endParaRPr sz="1600">
                        <a:solidFill>
                          <a:schemeClr val="lt2"/>
                        </a:solidFill>
                        <a:latin typeface="Elsie"/>
                        <a:ea typeface="Elsie"/>
                        <a:cs typeface="Elsie"/>
                        <a:sym typeface="Elsi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800"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000"/>
                        <a:buFont typeface="Albert Sans"/>
                        <a:buChar char="●"/>
                      </a:pPr>
                      <a:r>
                        <a:rPr lang="en" sz="1000">
                          <a:solidFill>
                            <a:schemeClr val="lt2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Extran solution (Industrial grade soap)</a:t>
                      </a:r>
                      <a:endParaRPr sz="1000">
                        <a:solidFill>
                          <a:schemeClr val="lt2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000"/>
                        <a:buFont typeface="Albert Sans"/>
                        <a:buChar char="●"/>
                      </a:pPr>
                      <a:r>
                        <a:rPr lang="en" sz="1000">
                          <a:solidFill>
                            <a:schemeClr val="lt2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IPA</a:t>
                      </a:r>
                      <a:endParaRPr sz="1000">
                        <a:solidFill>
                          <a:schemeClr val="lt2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000"/>
                        <a:buFont typeface="Albert Sans"/>
                        <a:buChar char="●"/>
                      </a:pPr>
                      <a:r>
                        <a:rPr lang="en" sz="1000">
                          <a:solidFill>
                            <a:schemeClr val="lt2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Improves adhesion of substrate</a:t>
                      </a:r>
                      <a:endParaRPr sz="1000">
                        <a:solidFill>
                          <a:schemeClr val="lt2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000"/>
                        <a:buFont typeface="Albert Sans"/>
                        <a:buChar char="●"/>
                      </a:pPr>
                      <a:r>
                        <a:rPr lang="en" sz="1000">
                          <a:solidFill>
                            <a:schemeClr val="lt2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Deposit perovskite and anti-solvent using spin coater.</a:t>
                      </a:r>
                      <a:endParaRPr sz="1000">
                        <a:solidFill>
                          <a:schemeClr val="lt2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000"/>
                        <a:buFont typeface="Albert Sans"/>
                        <a:buChar char="●"/>
                      </a:pPr>
                      <a:r>
                        <a:rPr lang="en" sz="1000">
                          <a:solidFill>
                            <a:schemeClr val="lt2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Crystallize solution into thin film through exposure to heat</a:t>
                      </a:r>
                      <a:endParaRPr sz="1000">
                        <a:solidFill>
                          <a:schemeClr val="lt2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0" name="Google Shape;2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400" y="2362750"/>
            <a:ext cx="1555975" cy="207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7000" y="2344575"/>
            <a:ext cx="1610649" cy="21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9613" y="2344575"/>
            <a:ext cx="1610650" cy="210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0"/>
          <p:cNvPicPr preferRelativeResize="0"/>
          <p:nvPr/>
        </p:nvPicPr>
        <p:blipFill rotWithShape="1">
          <a:blip r:embed="rId6">
            <a:alphaModFix/>
          </a:blip>
          <a:srcRect l="18087" t="20979" r="6859"/>
          <a:stretch/>
        </p:blipFill>
        <p:spPr>
          <a:xfrm>
            <a:off x="7072225" y="2349370"/>
            <a:ext cx="1555975" cy="209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 txBox="1"/>
          <p:nvPr/>
        </p:nvSpPr>
        <p:spPr>
          <a:xfrm>
            <a:off x="816287" y="4442575"/>
            <a:ext cx="1556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4: Sonication process with substrate holder</a:t>
            </a:r>
            <a:endParaRPr sz="8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2874287" y="4442575"/>
            <a:ext cx="1556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5: Ventilation next to UVO cleaner</a:t>
            </a:r>
            <a:endParaRPr sz="8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4932275" y="4442575"/>
            <a:ext cx="17652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6: Spin coater used to coat flexible substrates with MAPI</a:t>
            </a:r>
            <a:endParaRPr sz="8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7072174" y="4442575"/>
            <a:ext cx="1556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7: Samples annealing following the spin process</a:t>
            </a:r>
            <a:endParaRPr sz="8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88" name="Google Shape;288;p30"/>
          <p:cNvSpPr txBox="1">
            <a:spLocks noGrp="1"/>
          </p:cNvSpPr>
          <p:nvPr>
            <p:ph type="sldNum" idx="12"/>
          </p:nvPr>
        </p:nvSpPr>
        <p:spPr>
          <a:xfrm>
            <a:off x="8628284" y="48157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559950" y="289150"/>
            <a:ext cx="80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Determining the quality of film after spin coating</a:t>
            </a:r>
            <a:endParaRPr sz="2800"/>
          </a:p>
        </p:txBody>
      </p:sp>
      <p:sp>
        <p:nvSpPr>
          <p:cNvPr id="294" name="Google Shape;294;p31"/>
          <p:cNvSpPr txBox="1">
            <a:spLocks noGrp="1"/>
          </p:cNvSpPr>
          <p:nvPr>
            <p:ph type="subTitle" idx="1"/>
          </p:nvPr>
        </p:nvSpPr>
        <p:spPr>
          <a:xfrm>
            <a:off x="573238" y="1017700"/>
            <a:ext cx="7847700" cy="4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Optical Microscopy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0">
                <a:latin typeface="Albert Sans"/>
                <a:ea typeface="Albert Sans"/>
                <a:cs typeface="Albert Sans"/>
                <a:sym typeface="Albert Sans"/>
              </a:rPr>
              <a:t>Determines effectiveness of spin coat through confirming visual uniformity</a:t>
            </a:r>
            <a:endParaRPr sz="1400" i="0"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95" name="Google Shape;295;p31"/>
          <p:cNvGrpSpPr/>
          <p:nvPr/>
        </p:nvGrpSpPr>
        <p:grpSpPr>
          <a:xfrm>
            <a:off x="319434" y="1966389"/>
            <a:ext cx="8355316" cy="840300"/>
            <a:chOff x="319434" y="1874350"/>
            <a:chExt cx="8355316" cy="840300"/>
          </a:xfrm>
        </p:grpSpPr>
        <p:sp>
          <p:nvSpPr>
            <p:cNvPr id="296" name="Google Shape;296;p31"/>
            <p:cNvSpPr/>
            <p:nvPr/>
          </p:nvSpPr>
          <p:spPr>
            <a:xfrm>
              <a:off x="319434" y="2254909"/>
              <a:ext cx="197700" cy="197700"/>
            </a:xfrm>
            <a:prstGeom prst="plaque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7" name="Google Shape;297;p31"/>
            <p:cNvCxnSpPr/>
            <p:nvPr/>
          </p:nvCxnSpPr>
          <p:spPr>
            <a:xfrm>
              <a:off x="8674750" y="1874350"/>
              <a:ext cx="0" cy="840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298" name="Google Shape;298;p31"/>
          <p:cNvGraphicFramePr/>
          <p:nvPr/>
        </p:nvGraphicFramePr>
        <p:xfrm>
          <a:off x="625350" y="1452400"/>
          <a:ext cx="7847850" cy="3345400"/>
        </p:xfrm>
        <a:graphic>
          <a:graphicData uri="http://schemas.openxmlformats.org/drawingml/2006/table">
            <a:tbl>
              <a:tblPr>
                <a:noFill/>
                <a:tableStyleId>{D21347BC-AB37-46F6-A73C-14F4BF499BAA}</a:tableStyleId>
              </a:tblPr>
              <a:tblGrid>
                <a:gridCol w="394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Elsie"/>
                          <a:ea typeface="Elsie"/>
                          <a:cs typeface="Elsie"/>
                          <a:sym typeface="Elsie"/>
                        </a:rPr>
                        <a:t>Desirable Samples</a:t>
                      </a:r>
                      <a:endParaRPr sz="1600">
                        <a:solidFill>
                          <a:schemeClr val="lt2"/>
                        </a:solidFill>
                        <a:latin typeface="Elsie"/>
                        <a:ea typeface="Elsie"/>
                        <a:cs typeface="Elsie"/>
                        <a:sym typeface="Elsi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Elsie"/>
                          <a:ea typeface="Elsie"/>
                          <a:cs typeface="Elsie"/>
                          <a:sym typeface="Elsie"/>
                        </a:rPr>
                        <a:t>Poor Quality Samples</a:t>
                      </a:r>
                      <a:endParaRPr sz="1600">
                        <a:solidFill>
                          <a:schemeClr val="lt2"/>
                        </a:solidFill>
                        <a:latin typeface="Elsie"/>
                        <a:ea typeface="Elsie"/>
                        <a:cs typeface="Elsie"/>
                        <a:sym typeface="Elsi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Minimal/no defects in the film</a:t>
                      </a:r>
                      <a:endParaRPr>
                        <a:solidFill>
                          <a:schemeClr val="lt2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2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Visible deformities, obvious irregularities</a:t>
                      </a:r>
                      <a:endParaRPr>
                        <a:solidFill>
                          <a:schemeClr val="lt2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2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9" name="Google Shape;2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525" y="2271974"/>
            <a:ext cx="1668325" cy="154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625" y="2271975"/>
            <a:ext cx="1668325" cy="154985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1"/>
          <p:cNvSpPr txBox="1"/>
          <p:nvPr/>
        </p:nvSpPr>
        <p:spPr>
          <a:xfrm>
            <a:off x="779525" y="3888550"/>
            <a:ext cx="16683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9: sample b1 pictured at 43x</a:t>
            </a:r>
            <a:endParaRPr sz="13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2658625" y="3919450"/>
            <a:ext cx="16683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10: sample b1 pictured at 620x</a:t>
            </a:r>
            <a:endParaRPr sz="13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303" name="Google Shape;30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8300" y="2271975"/>
            <a:ext cx="1172300" cy="117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3750" y="2271975"/>
            <a:ext cx="1172300" cy="117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1"/>
          <p:cNvSpPr txBox="1"/>
          <p:nvPr/>
        </p:nvSpPr>
        <p:spPr>
          <a:xfrm>
            <a:off x="7329200" y="2404900"/>
            <a:ext cx="1095000" cy="1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11&amp;12 (left): sample h2 pictured at 43x and 620x</a:t>
            </a:r>
            <a:endParaRPr sz="11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306" name="Google Shape;30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8300" y="3544225"/>
            <a:ext cx="1172300" cy="114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53746" y="3532200"/>
            <a:ext cx="1172300" cy="117231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1"/>
          <p:cNvSpPr txBox="1"/>
          <p:nvPr/>
        </p:nvSpPr>
        <p:spPr>
          <a:xfrm>
            <a:off x="7329200" y="3688900"/>
            <a:ext cx="1095000" cy="1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13&amp;14 (left): sample h4 pictured at 43x and 620x</a:t>
            </a:r>
            <a:endParaRPr sz="11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09" name="Google Shape;309;p31"/>
          <p:cNvSpPr txBox="1">
            <a:spLocks noGrp="1"/>
          </p:cNvSpPr>
          <p:nvPr>
            <p:ph type="sldNum" idx="12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>
            <a:spLocks noGrp="1"/>
          </p:cNvSpPr>
          <p:nvPr>
            <p:ph type="title"/>
          </p:nvPr>
        </p:nvSpPr>
        <p:spPr>
          <a:xfrm>
            <a:off x="391200" y="314300"/>
            <a:ext cx="8361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Determining the quality of film after spin coating</a:t>
            </a:r>
            <a:endParaRPr sz="2800"/>
          </a:p>
        </p:txBody>
      </p:sp>
      <p:sp>
        <p:nvSpPr>
          <p:cNvPr id="315" name="Google Shape;315;p32"/>
          <p:cNvSpPr txBox="1">
            <a:spLocks noGrp="1"/>
          </p:cNvSpPr>
          <p:nvPr>
            <p:ph type="subTitle" idx="4"/>
          </p:nvPr>
        </p:nvSpPr>
        <p:spPr>
          <a:xfrm>
            <a:off x="3753125" y="1517600"/>
            <a:ext cx="4989000" cy="31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lbert Sans"/>
              <a:buChar char="●"/>
            </a:pPr>
            <a:r>
              <a:rPr lang="en" sz="1600"/>
              <a:t>By knowing the wavelength, we can calculate the bandgap (~1.6 eV)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lbert Sans"/>
              <a:buChar char="●"/>
            </a:pPr>
            <a:r>
              <a:rPr lang="en" sz="1600"/>
              <a:t>hc= 1240 eV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6" name="Google Shape;316;p32"/>
          <p:cNvSpPr txBox="1"/>
          <p:nvPr/>
        </p:nvSpPr>
        <p:spPr>
          <a:xfrm>
            <a:off x="391200" y="4224050"/>
            <a:ext cx="389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15 (above): Relationship between wavelength and photoemission of solar cell over 96 hour testing period (tension, measured while bent)</a:t>
            </a:r>
            <a:endParaRPr sz="1200" baseline="300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514750" y="773225"/>
            <a:ext cx="835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u="sng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rPr>
              <a:t>Photoluminescence Spectroscopy (PL) </a:t>
            </a:r>
            <a:endParaRPr sz="2000" i="1" u="sng">
              <a:solidFill>
                <a:schemeClr val="dk1"/>
              </a:solidFill>
              <a:latin typeface="Elsie"/>
              <a:ea typeface="Elsie"/>
              <a:cs typeface="Elsie"/>
              <a:sym typeface="Elsi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Measures wavelengths of light by projecting photons using a laser onto the sample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318" name="Google Shape;318;p32" title="Screenshot 2025-03-10 at 1.36.5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00" y="1412335"/>
            <a:ext cx="3509702" cy="281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/>
          <p:cNvPicPr preferRelativeResize="0"/>
          <p:nvPr/>
        </p:nvPicPr>
        <p:blipFill rotWithShape="1">
          <a:blip r:embed="rId4">
            <a:alphaModFix/>
          </a:blip>
          <a:srcRect b="9189"/>
          <a:stretch/>
        </p:blipFill>
        <p:spPr>
          <a:xfrm>
            <a:off x="5847350" y="2271850"/>
            <a:ext cx="1678050" cy="22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 txBox="1">
            <a:spLocks noGrp="1"/>
          </p:cNvSpPr>
          <p:nvPr>
            <p:ph type="sldNum" idx="12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>
            <a:spLocks noGrp="1"/>
          </p:cNvSpPr>
          <p:nvPr>
            <p:ph type="title"/>
          </p:nvPr>
        </p:nvSpPr>
        <p:spPr>
          <a:xfrm>
            <a:off x="463450" y="326875"/>
            <a:ext cx="841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Characterizing Metal Halide Perovskite (MHPs) Samples </a:t>
            </a:r>
            <a:endParaRPr sz="2800"/>
          </a:p>
        </p:txBody>
      </p:sp>
      <p:pic>
        <p:nvPicPr>
          <p:cNvPr id="326" name="Google Shape;326;p33"/>
          <p:cNvPicPr preferRelativeResize="0"/>
          <p:nvPr/>
        </p:nvPicPr>
        <p:blipFill rotWithShape="1">
          <a:blip r:embed="rId3">
            <a:alphaModFix/>
          </a:blip>
          <a:srcRect l="3768" t="4751" r="11356" b="8064"/>
          <a:stretch/>
        </p:blipFill>
        <p:spPr>
          <a:xfrm>
            <a:off x="763325" y="1196375"/>
            <a:ext cx="2008326" cy="275075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3"/>
          <p:cNvSpPr txBox="1"/>
          <p:nvPr/>
        </p:nvSpPr>
        <p:spPr>
          <a:xfrm>
            <a:off x="763325" y="3990925"/>
            <a:ext cx="22173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16 (above): Setup for measuring wavelength and photoemission</a:t>
            </a:r>
            <a:endParaRPr sz="13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28" name="Google Shape;328;p33"/>
          <p:cNvSpPr txBox="1"/>
          <p:nvPr/>
        </p:nvSpPr>
        <p:spPr>
          <a:xfrm>
            <a:off x="3405475" y="1347300"/>
            <a:ext cx="5227500" cy="3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Process:</a:t>
            </a:r>
            <a:endParaRPr sz="18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lbert Sans"/>
              <a:buChar char="●"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Divide samples into conditions they will be subjected to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lbert Sans"/>
              <a:buChar char="○"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Bending only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lbert Sans"/>
              <a:buChar char="○"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Bending + heat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lbert Sans"/>
              <a:buChar char="○"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Bending + UVB exposure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lbert Sans"/>
              <a:buChar char="●"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Measure PL of solar cells while bent at several time increments (0 hr, 48 hr, 96 hr)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Hypothesis: Compressive stress may promote self-healing properties</a:t>
            </a:r>
            <a:endParaRPr sz="16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29" name="Google Shape;329;p33"/>
          <p:cNvSpPr txBox="1">
            <a:spLocks noGrp="1"/>
          </p:cNvSpPr>
          <p:nvPr>
            <p:ph type="sldNum" idx="12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>
            <a:spLocks noGrp="1"/>
          </p:cNvSpPr>
          <p:nvPr>
            <p:ph type="title"/>
          </p:nvPr>
        </p:nvSpPr>
        <p:spPr>
          <a:xfrm>
            <a:off x="205500" y="308700"/>
            <a:ext cx="8733000" cy="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Result Interpretation- Bending Only</a:t>
            </a:r>
            <a:endParaRPr sz="2800"/>
          </a:p>
        </p:txBody>
      </p:sp>
      <p:pic>
        <p:nvPicPr>
          <p:cNvPr id="335" name="Google Shape;335;p34" title="Screenshot 2025-03-10 at 1.36.5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300" y="1093925"/>
            <a:ext cx="3616123" cy="289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 title="Screenshot 2025-03-10 at 1.43.0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673" y="1152025"/>
            <a:ext cx="3699779" cy="283944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4"/>
          <p:cNvSpPr txBox="1"/>
          <p:nvPr/>
        </p:nvSpPr>
        <p:spPr>
          <a:xfrm>
            <a:off x="1727200" y="3990925"/>
            <a:ext cx="22173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17 (above): Bent (tension) PSC over 96 hour period</a:t>
            </a:r>
            <a:endParaRPr sz="13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38" name="Google Shape;338;p34"/>
          <p:cNvSpPr txBox="1"/>
          <p:nvPr/>
        </p:nvSpPr>
        <p:spPr>
          <a:xfrm>
            <a:off x="5627200" y="3990925"/>
            <a:ext cx="22173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18 (above): Bent (compression) PSC over 96 hour period</a:t>
            </a:r>
            <a:endParaRPr sz="13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5"/>
          <p:cNvSpPr txBox="1">
            <a:spLocks noGrp="1"/>
          </p:cNvSpPr>
          <p:nvPr>
            <p:ph type="title"/>
          </p:nvPr>
        </p:nvSpPr>
        <p:spPr>
          <a:xfrm>
            <a:off x="205500" y="308700"/>
            <a:ext cx="8733000" cy="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Result Interpretation- Bending + Heat</a:t>
            </a:r>
            <a:endParaRPr sz="2800"/>
          </a:p>
        </p:txBody>
      </p:sp>
      <p:pic>
        <p:nvPicPr>
          <p:cNvPr id="345" name="Google Shape;345;p35" title="Screenshot 2025-03-10 at 1.48.5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04" y="1031974"/>
            <a:ext cx="3837577" cy="30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5" title="Screenshot 2025-03-10 at 1.53.1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69188"/>
            <a:ext cx="3879323" cy="300512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5"/>
          <p:cNvSpPr txBox="1"/>
          <p:nvPr/>
        </p:nvSpPr>
        <p:spPr>
          <a:xfrm>
            <a:off x="1654500" y="4009100"/>
            <a:ext cx="22173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19 (above): Bent + heat (tension) PSC over 96 hour period</a:t>
            </a:r>
            <a:endParaRPr sz="13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48" name="Google Shape;348;p35"/>
          <p:cNvSpPr txBox="1"/>
          <p:nvPr/>
        </p:nvSpPr>
        <p:spPr>
          <a:xfrm>
            <a:off x="5605450" y="4009100"/>
            <a:ext cx="22173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Albert Sans"/>
                <a:ea typeface="Albert Sans"/>
                <a:cs typeface="Albert Sans"/>
                <a:sym typeface="Albert Sans"/>
              </a:rPr>
              <a:t>Figure 20 (above): Bent + heat (compression) PSC over 96 hour period</a:t>
            </a:r>
            <a:endParaRPr sz="1300">
              <a:solidFill>
                <a:schemeClr val="lt2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49" name="Google Shape;349;p35"/>
          <p:cNvSpPr txBox="1">
            <a:spLocks noGrp="1"/>
          </p:cNvSpPr>
          <p:nvPr>
            <p:ph type="sldNum" idx="12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ean and Elegant Portfolio by Slidesgo">
  <a:themeElements>
    <a:clrScheme name="Simple Light">
      <a:dk1>
        <a:srgbClr val="134F5C"/>
      </a:dk1>
      <a:lt1>
        <a:srgbClr val="A2C4C9"/>
      </a:lt1>
      <a:dk2>
        <a:srgbClr val="FFFFFF"/>
      </a:dk2>
      <a:lt2>
        <a:srgbClr val="0C343D"/>
      </a:lt2>
      <a:accent1>
        <a:srgbClr val="265D5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34F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DC98013F-45C8-46C7-A0B3-E089145D7095}"/>
</file>

<file path=customXml/itemProps2.xml><?xml version="1.0" encoding="utf-8"?>
<ds:datastoreItem xmlns:ds="http://schemas.openxmlformats.org/officeDocument/2006/customXml" ds:itemID="{41FB633A-39ED-43D4-A02B-8AA29A1CC82E}"/>
</file>

<file path=customXml/itemProps3.xml><?xml version="1.0" encoding="utf-8"?>
<ds:datastoreItem xmlns:ds="http://schemas.openxmlformats.org/officeDocument/2006/customXml" ds:itemID="{77AABF30-E7BD-42B1-93D5-D422EA83E5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Macintosh PowerPoint</Application>
  <PresentationFormat>On-screen Show (16:9)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Albert Sans</vt:lpstr>
      <vt:lpstr>Arial</vt:lpstr>
      <vt:lpstr>Elsie</vt:lpstr>
      <vt:lpstr>Clean and Elegant Portfolio by Slidesgo</vt:lpstr>
      <vt:lpstr>Investigation of Flexible Perovskite Solar Cells for Space Applications </vt:lpstr>
      <vt:lpstr>Flexible Perovskite Solar Cells (PSCs) can be used for a variety of applications</vt:lpstr>
      <vt:lpstr>Methylammonium Lead Iodide (MAPbI3) Ink</vt:lpstr>
      <vt:lpstr>Fabrication of MAPI on  Polyethylene Terephthalate (PET)</vt:lpstr>
      <vt:lpstr>Determining the quality of film after spin coating</vt:lpstr>
      <vt:lpstr>Determining the quality of film after spin coating</vt:lpstr>
      <vt:lpstr>Characterizing Metal Halide Perovskite (MHPs) Samples </vt:lpstr>
      <vt:lpstr>Result Interpretation- Bending Only</vt:lpstr>
      <vt:lpstr>Result Interpretation- Bending + Heat</vt:lpstr>
      <vt:lpstr>Result Interpretation- Bending + UVB</vt:lpstr>
      <vt:lpstr>Future Plans </vt:lpstr>
      <vt:lpstr>Works Cited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Raul Monreal</cp:lastModifiedBy>
  <cp:revision>1</cp:revision>
  <dcterms:modified xsi:type="dcterms:W3CDTF">2025-04-05T06:10:38Z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